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4" r:id="rId10"/>
    <p:sldId id="279" r:id="rId11"/>
    <p:sldId id="266" r:id="rId12"/>
    <p:sldId id="278" r:id="rId13"/>
    <p:sldId id="265" r:id="rId14"/>
    <p:sldId id="268" r:id="rId15"/>
    <p:sldId id="277" r:id="rId16"/>
    <p:sldId id="269" r:id="rId17"/>
    <p:sldId id="270" r:id="rId18"/>
    <p:sldId id="271" r:id="rId19"/>
    <p:sldId id="272" r:id="rId20"/>
    <p:sldId id="273" r:id="rId21"/>
    <p:sldId id="276" r:id="rId22"/>
    <p:sldId id="274" r:id="rId23"/>
    <p:sldId id="281" r:id="rId24"/>
    <p:sldId id="275" r:id="rId25"/>
    <p:sldId id="280" r:id="rId2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mp>
</file>

<file path=ppt/media/image10.tmp>
</file>

<file path=ppt/media/image11.tmp>
</file>

<file path=ppt/media/image12.tmp>
</file>

<file path=ppt/media/image13.tmp>
</file>

<file path=ppt/media/image14.tmp>
</file>

<file path=ppt/media/image2.tmp>
</file>

<file path=ppt/media/image3.tmp>
</file>

<file path=ppt/media/image4.tmp>
</file>

<file path=ppt/media/image5.tmp>
</file>

<file path=ppt/media/image6.tmp>
</file>

<file path=ppt/media/image7.tmp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2015/5/18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mp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Analysis of the ECMWF Storage Landscape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smtClean="0"/>
              <a:t>LI, </a:t>
            </a:r>
            <a:r>
              <a:rPr lang="en-US" dirty="0" err="1" smtClean="0"/>
              <a:t>Runhui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08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 Content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97152"/>
            <a:ext cx="8229600" cy="132901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Based on HPSS snapshot – 2014/09</a:t>
            </a:r>
          </a:p>
          <a:p>
            <a:pPr lvl="1"/>
            <a:r>
              <a:rPr lang="en-US" dirty="0" smtClean="0"/>
              <a:t>Only 26.3% of files were read from tapes for more than one time.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27" t="53651" r="22428" b="10881"/>
          <a:stretch/>
        </p:blipFill>
        <p:spPr>
          <a:xfrm>
            <a:off x="395535" y="1340768"/>
            <a:ext cx="8513235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071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 Workload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25144"/>
            <a:ext cx="8229600" cy="165618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2012/01/01 – 2014/05/20</a:t>
            </a:r>
          </a:p>
          <a:p>
            <a:pPr lvl="1"/>
            <a:r>
              <a:rPr lang="en-US" dirty="0" smtClean="0"/>
              <a:t>78.3 million PUT requests (11.8PB)</a:t>
            </a:r>
          </a:p>
          <a:p>
            <a:pPr lvl="1"/>
            <a:r>
              <a:rPr lang="en-US" dirty="0" smtClean="0"/>
              <a:t>38.5 million GET requests (7.2PB)</a:t>
            </a:r>
          </a:p>
          <a:p>
            <a:pPr lvl="2"/>
            <a:r>
              <a:rPr lang="en-US" dirty="0" smtClean="0"/>
              <a:t>Cache hit ratio: </a:t>
            </a:r>
            <a:r>
              <a:rPr lang="en-US" b="1" i="1" dirty="0" smtClean="0"/>
              <a:t>86.7%</a:t>
            </a:r>
            <a:r>
              <a:rPr lang="en-US" dirty="0" smtClean="0"/>
              <a:t> by requests </a:t>
            </a:r>
            <a:r>
              <a:rPr lang="en-US" b="1" i="1" dirty="0" smtClean="0"/>
              <a:t>45.9%</a:t>
            </a:r>
            <a:r>
              <a:rPr lang="en-US" dirty="0" smtClean="0"/>
              <a:t> by bytes.</a:t>
            </a:r>
            <a:endParaRPr lang="en-US" dirty="0"/>
          </a:p>
        </p:txBody>
      </p:sp>
      <p:pic>
        <p:nvPicPr>
          <p:cNvPr id="5" name="Picture 4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26" t="28455" r="29029" b="38003"/>
          <a:stretch/>
        </p:blipFill>
        <p:spPr>
          <a:xfrm>
            <a:off x="1403648" y="1421141"/>
            <a:ext cx="6768752" cy="328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10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 Workload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25144"/>
            <a:ext cx="8229600" cy="1656184"/>
          </a:xfrm>
        </p:spPr>
        <p:txBody>
          <a:bodyPr>
            <a:normAutofit/>
          </a:bodyPr>
          <a:lstStyle/>
          <a:p>
            <a:r>
              <a:rPr lang="en-US" dirty="0" smtClean="0"/>
              <a:t>Significant change after first season, 2013</a:t>
            </a:r>
          </a:p>
          <a:p>
            <a:pPr lvl="1"/>
            <a:r>
              <a:rPr lang="en-US" dirty="0" smtClean="0"/>
              <a:t>New compute environment added.</a:t>
            </a:r>
          </a:p>
          <a:p>
            <a:pPr lvl="1"/>
            <a:r>
              <a:rPr lang="en-US" dirty="0" smtClean="0"/>
              <a:t>Write-to-read ratio increases!</a:t>
            </a:r>
            <a:endParaRPr lang="en-US" dirty="0"/>
          </a:p>
        </p:txBody>
      </p:sp>
      <p:pic>
        <p:nvPicPr>
          <p:cNvPr id="4" name="Picture 3" descr="https://www.usenix.org/system/files/conference/fast15/fast15-paper-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4" t="22196" r="14077" b="32387"/>
          <a:stretch/>
        </p:blipFill>
        <p:spPr>
          <a:xfrm>
            <a:off x="63124" y="1330439"/>
            <a:ext cx="9053269" cy="33889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47864" y="1124744"/>
            <a:ext cx="1501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compute</a:t>
            </a:r>
          </a:p>
          <a:p>
            <a:r>
              <a:rPr lang="en-US" dirty="0" smtClean="0"/>
              <a:t>environment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098646" y="1771075"/>
            <a:ext cx="617370" cy="577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899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 User Sessions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49080"/>
            <a:ext cx="8229600" cy="197708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Identified 1,190 users, 2.7 million sessions.</a:t>
            </a:r>
          </a:p>
          <a:p>
            <a:r>
              <a:rPr lang="en-US" dirty="0" smtClean="0"/>
              <a:t>Lifetime ranging from seconds up to 10 hours of constant traffic.</a:t>
            </a:r>
          </a:p>
          <a:p>
            <a:r>
              <a:rPr lang="en-US" dirty="0" smtClean="0"/>
              <a:t>11% GET requests within a session are </a:t>
            </a:r>
            <a:r>
              <a:rPr lang="en-US" b="1" i="1" dirty="0" smtClean="0"/>
              <a:t>“re-GET” </a:t>
            </a:r>
            <a:r>
              <a:rPr lang="en-US" dirty="0" smtClean="0"/>
              <a:t>of a file.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56" t="58305" r="27864" b="16820"/>
          <a:stretch/>
        </p:blipFill>
        <p:spPr>
          <a:xfrm>
            <a:off x="1337563" y="1628800"/>
            <a:ext cx="6523925" cy="2232248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187624" y="2852936"/>
            <a:ext cx="6912768" cy="360040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03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Cache Sizes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3136"/>
            <a:ext cx="8229600" cy="1473027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Comparison of different caching strategies.</a:t>
            </a:r>
          </a:p>
          <a:p>
            <a:r>
              <a:rPr lang="en-US" dirty="0" smtClean="0"/>
              <a:t>ARC &gt; LRU &gt; Random &gt; FIFO &gt; MRU</a:t>
            </a:r>
          </a:p>
          <a:p>
            <a:r>
              <a:rPr lang="en-US" dirty="0" smtClean="0"/>
              <a:t>(Not shown in figure) files with smaller size have higher cache hit ratio.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t="39849" r="29612" b="20029"/>
          <a:stretch/>
        </p:blipFill>
        <p:spPr>
          <a:xfrm>
            <a:off x="1331640" y="1340768"/>
            <a:ext cx="6364067" cy="3240360"/>
          </a:xfrm>
          <a:prstGeom prst="rect">
            <a:avLst/>
          </a:prstGeom>
        </p:spPr>
      </p:pic>
      <p:pic>
        <p:nvPicPr>
          <p:cNvPr id="5" name="Picture 4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1" t="43540" r="26116" b="33992"/>
          <a:stretch/>
        </p:blipFill>
        <p:spPr>
          <a:xfrm>
            <a:off x="7695707" y="1340768"/>
            <a:ext cx="476693" cy="222456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707904" y="1412775"/>
            <a:ext cx="360040" cy="2448273"/>
          </a:xfrm>
          <a:prstGeom prst="roundRect">
            <a:avLst/>
          </a:prstGeom>
          <a:solidFill>
            <a:srgbClr val="4F81BD">
              <a:alpha val="30196"/>
            </a:srgb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7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Combined or Dedicated Cache?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25144"/>
            <a:ext cx="8229600" cy="1401019"/>
          </a:xfrm>
        </p:spPr>
        <p:txBody>
          <a:bodyPr/>
          <a:lstStyle/>
          <a:p>
            <a:r>
              <a:rPr lang="en-US" dirty="0" smtClean="0"/>
              <a:t>Comparison of hit </a:t>
            </a:r>
            <a:r>
              <a:rPr lang="en-US" dirty="0" smtClean="0"/>
              <a:t>ratio </a:t>
            </a:r>
            <a:r>
              <a:rPr lang="en-US" dirty="0" smtClean="0"/>
              <a:t>between </a:t>
            </a:r>
            <a:r>
              <a:rPr lang="en-US" dirty="0" smtClean="0"/>
              <a:t>combined and dedicated cache strategy.</a:t>
            </a:r>
          </a:p>
          <a:p>
            <a:pPr lvl="1"/>
            <a:endParaRPr lang="en-US" dirty="0"/>
          </a:p>
        </p:txBody>
      </p:sp>
      <p:pic>
        <p:nvPicPr>
          <p:cNvPr id="4" name="Picture 3" descr="https://www.usenix.org/system/files/conference/fast15/fast15-paper-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1" t="40972" r="22525" b="17301"/>
          <a:stretch/>
        </p:blipFill>
        <p:spPr>
          <a:xfrm>
            <a:off x="1043608" y="1124743"/>
            <a:ext cx="6984776" cy="368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6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MARS: Meteorological Archival and Retrieval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Answer queries like “Get temperature of HK from $data to $data with a 5 min resolution”</a:t>
            </a:r>
          </a:p>
          <a:p>
            <a:r>
              <a:rPr lang="en-US" dirty="0" smtClean="0"/>
              <a:t>170 billion fields in 9.7 million files.</a:t>
            </a:r>
          </a:p>
          <a:p>
            <a:pPr lvl="1"/>
            <a:r>
              <a:rPr lang="en-US" dirty="0" smtClean="0"/>
              <a:t>120 million new fields generated everyday.</a:t>
            </a:r>
          </a:p>
          <a:p>
            <a:r>
              <a:rPr lang="en-US" dirty="0" smtClean="0"/>
              <a:t>37.9 PB data, 800GB metadata.</a:t>
            </a:r>
          </a:p>
          <a:p>
            <a:r>
              <a:rPr lang="en-US" dirty="0" smtClean="0"/>
              <a:t>3-tiered storage:</a:t>
            </a:r>
          </a:p>
          <a:p>
            <a:pPr lvl="1"/>
            <a:r>
              <a:rPr lang="en-US" dirty="0" smtClean="0"/>
              <a:t>Field database (FDB) </a:t>
            </a:r>
            <a:r>
              <a:rPr lang="en-US" dirty="0"/>
              <a:t>o</a:t>
            </a:r>
            <a:r>
              <a:rPr lang="en-US" dirty="0" smtClean="0"/>
              <a:t>n HPC storage: Variable size &lt;1PB</a:t>
            </a:r>
          </a:p>
          <a:p>
            <a:pPr lvl="1"/>
            <a:r>
              <a:rPr lang="en-US" dirty="0" smtClean="0"/>
              <a:t>1PB disk cache on MARS servers.</a:t>
            </a:r>
          </a:p>
          <a:p>
            <a:pPr lvl="2"/>
            <a:r>
              <a:rPr lang="en-US" dirty="0" smtClean="0"/>
              <a:t>25% reserved for manual optimizations. </a:t>
            </a:r>
          </a:p>
          <a:p>
            <a:pPr lvl="1"/>
            <a:r>
              <a:rPr lang="en-US" dirty="0" smtClean="0"/>
              <a:t>HPSS/tape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32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MARS Content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81128"/>
            <a:ext cx="8229600" cy="1545035"/>
          </a:xfrm>
        </p:spPr>
        <p:txBody>
          <a:bodyPr/>
          <a:lstStyle/>
          <a:p>
            <a:r>
              <a:rPr lang="en-US" dirty="0" smtClean="0"/>
              <a:t>Based on snapshot 2014/09</a:t>
            </a:r>
          </a:p>
          <a:p>
            <a:pPr lvl="1"/>
            <a:r>
              <a:rPr lang="en-US" dirty="0" smtClean="0"/>
              <a:t>Only 23% of files on tape were read for more then one times.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14" t="36158" r="29675" b="18991"/>
          <a:stretch/>
        </p:blipFill>
        <p:spPr>
          <a:xfrm>
            <a:off x="1691680" y="1124742"/>
            <a:ext cx="5760640" cy="354351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860032" y="1124742"/>
            <a:ext cx="360040" cy="3600402"/>
          </a:xfrm>
          <a:prstGeom prst="roundRect">
            <a:avLst/>
          </a:prstGeom>
          <a:solidFill>
            <a:srgbClr val="4F81BD">
              <a:alpha val="30196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56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MARS Workload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3136"/>
            <a:ext cx="8229600" cy="147302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MARS feedback 2010/01/01 - 2014/02/27</a:t>
            </a:r>
          </a:p>
          <a:p>
            <a:pPr lvl="1"/>
            <a:r>
              <a:rPr lang="en-US" dirty="0" smtClean="0"/>
              <a:t>Queries &amp; description of results (#fields, bytes, sources)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2" t="48034" r="26408" b="6067"/>
          <a:stretch/>
        </p:blipFill>
        <p:spPr>
          <a:xfrm>
            <a:off x="2123728" y="1721528"/>
            <a:ext cx="5112568" cy="2878334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580112" y="1721528"/>
            <a:ext cx="504056" cy="2878334"/>
          </a:xfrm>
          <a:prstGeom prst="roundRect">
            <a:avLst/>
          </a:prstGeom>
          <a:solidFill>
            <a:srgbClr val="4F81BD">
              <a:alpha val="30196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95936" y="1152812"/>
            <a:ext cx="276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compute environment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</p:cNvCxnSpPr>
          <p:nvPr/>
        </p:nvCxnSpPr>
        <p:spPr>
          <a:xfrm>
            <a:off x="5376667" y="1522144"/>
            <a:ext cx="455473" cy="1993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08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Totals Over Observed Timeframe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69160"/>
            <a:ext cx="8229600" cy="1257003"/>
          </a:xfrm>
        </p:spPr>
        <p:txBody>
          <a:bodyPr/>
          <a:lstStyle/>
          <a:p>
            <a:r>
              <a:rPr lang="en-US" dirty="0" smtClean="0"/>
              <a:t>Duration: 1518 days</a:t>
            </a:r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2" t="24603" r="34369" b="33670"/>
          <a:stretch/>
        </p:blipFill>
        <p:spPr>
          <a:xfrm>
            <a:off x="2195736" y="1196752"/>
            <a:ext cx="4706000" cy="3456384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2159732" y="4308631"/>
            <a:ext cx="4778008" cy="360040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148879" y="2420888"/>
            <a:ext cx="4778008" cy="720080"/>
          </a:xfrm>
          <a:prstGeom prst="roundRect">
            <a:avLst/>
          </a:prstGeom>
          <a:solidFill>
            <a:srgbClr val="4F81BD">
              <a:alpha val="3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9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 </a:t>
            </a:r>
            <a:r>
              <a:rPr lang="en-US" dirty="0" smtClean="0"/>
              <a:t>&amp; Motivation</a:t>
            </a:r>
            <a:endParaRPr lang="en-US" dirty="0" smtClean="0"/>
          </a:p>
          <a:p>
            <a:r>
              <a:rPr lang="en-US" dirty="0" smtClean="0"/>
              <a:t>ECFS: general purpose </a:t>
            </a:r>
            <a:r>
              <a:rPr lang="en-US" dirty="0"/>
              <a:t>a</a:t>
            </a:r>
            <a:r>
              <a:rPr lang="en-US" dirty="0" smtClean="0"/>
              <a:t>rchival storage</a:t>
            </a:r>
          </a:p>
          <a:p>
            <a:pPr lvl="1"/>
            <a:r>
              <a:rPr lang="en-US" dirty="0" smtClean="0"/>
              <a:t>Caching strategies</a:t>
            </a:r>
          </a:p>
          <a:p>
            <a:r>
              <a:rPr lang="en-US" dirty="0" smtClean="0"/>
              <a:t>MARS: </a:t>
            </a:r>
            <a:r>
              <a:rPr lang="en-US" u="sng" dirty="0" smtClean="0"/>
              <a:t>M</a:t>
            </a:r>
            <a:r>
              <a:rPr lang="en-US" dirty="0" smtClean="0"/>
              <a:t>eteorology </a:t>
            </a:r>
            <a:r>
              <a:rPr lang="en-US" u="sng" dirty="0" smtClean="0"/>
              <a:t>A</a:t>
            </a:r>
            <a:r>
              <a:rPr lang="en-US" dirty="0" smtClean="0"/>
              <a:t>rchival and </a:t>
            </a:r>
            <a:r>
              <a:rPr lang="en-US" u="sng" dirty="0" smtClean="0"/>
              <a:t>R</a:t>
            </a:r>
            <a:r>
              <a:rPr lang="en-US" dirty="0" smtClean="0"/>
              <a:t>etrieval </a:t>
            </a:r>
            <a:r>
              <a:rPr lang="en-US" u="sng" dirty="0" smtClean="0"/>
              <a:t>S</a:t>
            </a:r>
            <a:r>
              <a:rPr lang="en-US" dirty="0" smtClean="0"/>
              <a:t>ystem </a:t>
            </a:r>
          </a:p>
          <a:p>
            <a:pPr lvl="1"/>
            <a:r>
              <a:rPr lang="en-US" dirty="0" smtClean="0"/>
              <a:t>Tape prefetching </a:t>
            </a:r>
            <a:r>
              <a:rPr lang="en-US" dirty="0" smtClean="0"/>
              <a:t>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803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Tape Mount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933056"/>
            <a:ext cx="8229600" cy="219310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Tracked tapes and drives 2012-2013:</a:t>
            </a:r>
          </a:p>
          <a:p>
            <a:pPr lvl="1"/>
            <a:r>
              <a:rPr lang="en-US" dirty="0" smtClean="0"/>
              <a:t>32,712 tape identifiers</a:t>
            </a:r>
          </a:p>
          <a:p>
            <a:pPr lvl="1"/>
            <a:r>
              <a:rPr lang="en-US" dirty="0" smtClean="0"/>
              <a:t>231 drive identifiers</a:t>
            </a:r>
          </a:p>
          <a:p>
            <a:pPr lvl="1"/>
            <a:r>
              <a:rPr lang="en-US" dirty="0" smtClean="0"/>
              <a:t>9.6 million tape loads</a:t>
            </a:r>
          </a:p>
          <a:p>
            <a:pPr lvl="1"/>
            <a:r>
              <a:rPr lang="en-US" dirty="0" smtClean="0"/>
              <a:t>~9 loads per minute</a:t>
            </a:r>
            <a:endParaRPr lang="en-US" dirty="0"/>
          </a:p>
        </p:txBody>
      </p:sp>
      <p:pic>
        <p:nvPicPr>
          <p:cNvPr id="5" name="Picture 4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7" t="46108" r="31360" b="39448"/>
          <a:stretch/>
        </p:blipFill>
        <p:spPr>
          <a:xfrm>
            <a:off x="1187624" y="1844824"/>
            <a:ext cx="7023185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4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Tape Usage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8" t="31504" r="25534" b="10400"/>
          <a:stretch/>
        </p:blipFill>
        <p:spPr>
          <a:xfrm>
            <a:off x="1043608" y="1268760"/>
            <a:ext cx="7243113" cy="491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3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Tape Reloads and Remounts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97152"/>
            <a:ext cx="8229600" cy="1329011"/>
          </a:xfrm>
        </p:spPr>
        <p:txBody>
          <a:bodyPr/>
          <a:lstStyle/>
          <a:p>
            <a:r>
              <a:rPr lang="en-US" dirty="0" smtClean="0"/>
              <a:t>14.8% of all loaded drives are unloaded from another drive less than 60s ago.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45" t="17381" r="28253" b="34472"/>
          <a:stretch/>
        </p:blipFill>
        <p:spPr>
          <a:xfrm>
            <a:off x="1619672" y="1156558"/>
            <a:ext cx="5976664" cy="373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Tape (Re)Load?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20% of hot tapes accounts for 80% mounts. </a:t>
            </a:r>
          </a:p>
          <a:p>
            <a:r>
              <a:rPr lang="en-US" dirty="0" smtClean="0"/>
              <a:t>Analysis of drive utilizations showed exploitable idle times. </a:t>
            </a:r>
          </a:p>
          <a:p>
            <a:r>
              <a:rPr lang="en-US" dirty="0" smtClean="0"/>
              <a:t>Preload tapes:</a:t>
            </a:r>
          </a:p>
          <a:p>
            <a:pPr lvl="1"/>
            <a:r>
              <a:rPr lang="en-US" dirty="0" smtClean="0"/>
              <a:t>Correlation study showed potential (10.3% and 5.5% potential improvement through analysis).</a:t>
            </a:r>
          </a:p>
          <a:p>
            <a:r>
              <a:rPr lang="en-US" dirty="0" smtClean="0"/>
              <a:t>Keep certain tapes in the drives.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9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Unbalanced workload</a:t>
            </a:r>
          </a:p>
          <a:p>
            <a:pPr lvl="1"/>
            <a:r>
              <a:rPr lang="en-US" dirty="0" smtClean="0"/>
              <a:t>Traffic are occupied by a small proportion of files, a small proportion of users.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small proportion of tapes are heavily used.</a:t>
            </a:r>
          </a:p>
          <a:p>
            <a:r>
              <a:rPr lang="en-US" dirty="0" smtClean="0"/>
              <a:t>Enhanced compute environment requires higher throughput and larger capacity.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366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ECMWF storage landscape</a:t>
            </a:r>
          </a:p>
          <a:p>
            <a:pPr lvl="1"/>
            <a:r>
              <a:rPr lang="en-US" dirty="0" smtClean="0"/>
              <a:t>Small read-to-write ratio</a:t>
            </a:r>
          </a:p>
          <a:p>
            <a:pPr lvl="1"/>
            <a:r>
              <a:rPr lang="en-US" dirty="0" smtClean="0"/>
              <a:t>Large tape volume + small disk caches.</a:t>
            </a:r>
          </a:p>
          <a:p>
            <a:r>
              <a:rPr lang="en-US" dirty="0" smtClean="0"/>
              <a:t>Heavy use of tapes has drawbacks:</a:t>
            </a:r>
          </a:p>
          <a:p>
            <a:pPr lvl="1"/>
            <a:r>
              <a:rPr lang="en-US" dirty="0" smtClean="0"/>
              <a:t>Tape worn-out </a:t>
            </a:r>
          </a:p>
          <a:p>
            <a:pPr lvl="1"/>
            <a:r>
              <a:rPr lang="en-US" dirty="0" smtClean="0"/>
              <a:t>May have high latency </a:t>
            </a:r>
          </a:p>
          <a:p>
            <a:r>
              <a:rPr lang="en-US" dirty="0" smtClean="0"/>
              <a:t>Potential smarter tape (re)load strategy. </a:t>
            </a:r>
          </a:p>
          <a:p>
            <a:r>
              <a:rPr lang="en-US" dirty="0" smtClean="0"/>
              <a:t>Increasing data volume and requirement for throughput. </a:t>
            </a:r>
          </a:p>
        </p:txBody>
      </p:sp>
    </p:spTree>
    <p:extLst>
      <p:ext uri="{BB962C8B-B14F-4D97-AF65-F5344CB8AC3E}">
        <p14:creationId xmlns:p14="http://schemas.microsoft.com/office/powerpoint/2010/main" val="198475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European Center for Medium-Range Weather Forecasts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Global weather forecast for 15 days and seasonal forecast for up to 12 months.</a:t>
            </a:r>
          </a:p>
          <a:p>
            <a:r>
              <a:rPr lang="en-US" dirty="0" smtClean="0"/>
              <a:t>Multiple supercomputers. </a:t>
            </a:r>
          </a:p>
          <a:p>
            <a:r>
              <a:rPr lang="en-US" dirty="0" smtClean="0"/>
              <a:t>~100PB storage capacity (September 2014)</a:t>
            </a:r>
          </a:p>
          <a:p>
            <a:r>
              <a:rPr lang="en-US" dirty="0" smtClean="0"/>
              <a:t>Two in-house developed data handling system: </a:t>
            </a:r>
            <a:r>
              <a:rPr lang="en-US" i="1" dirty="0" smtClean="0"/>
              <a:t>ECFS</a:t>
            </a:r>
            <a:r>
              <a:rPr lang="en-US" dirty="0" smtClean="0"/>
              <a:t> and </a:t>
            </a:r>
            <a:r>
              <a:rPr lang="en-US" i="1" dirty="0" smtClean="0"/>
              <a:t>MARS</a:t>
            </a:r>
          </a:p>
          <a:p>
            <a:r>
              <a:rPr lang="en-US" dirty="0" smtClean="0"/>
              <a:t>Compound annual growth rate &gt; 50%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33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build active archival storage?</a:t>
            </a:r>
          </a:p>
          <a:p>
            <a:pPr lvl="1"/>
            <a:r>
              <a:rPr lang="en-US" dirty="0" smtClean="0"/>
              <a:t>To understand content and behaviors of existing systems</a:t>
            </a:r>
          </a:p>
          <a:p>
            <a:pPr lvl="1"/>
            <a:r>
              <a:rPr lang="en-US" dirty="0" smtClean="0"/>
              <a:t>Current problems?</a:t>
            </a:r>
          </a:p>
          <a:p>
            <a:pPr lvl="1"/>
            <a:r>
              <a:rPr lang="en-US" dirty="0" smtClean="0"/>
              <a:t>Future challenges?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0430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ECMWF Storage Landscape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3136"/>
            <a:ext cx="8229600" cy="147302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ECFS: </a:t>
            </a:r>
            <a:r>
              <a:rPr lang="en-US" b="1" i="1" dirty="0" smtClean="0"/>
              <a:t>general-purpose</a:t>
            </a:r>
            <a:r>
              <a:rPr lang="en-US" dirty="0" smtClean="0"/>
              <a:t> user accessible </a:t>
            </a:r>
            <a:r>
              <a:rPr lang="en-US" b="1" i="1" dirty="0" smtClean="0"/>
              <a:t>archive </a:t>
            </a:r>
            <a:r>
              <a:rPr lang="en-US" dirty="0" smtClean="0"/>
              <a:t>for intermediate and long-term file storage.</a:t>
            </a:r>
          </a:p>
          <a:p>
            <a:r>
              <a:rPr lang="en-US" dirty="0" smtClean="0"/>
              <a:t>MARS: </a:t>
            </a:r>
            <a:r>
              <a:rPr lang="en-US" b="1" i="1" dirty="0" smtClean="0"/>
              <a:t>object database </a:t>
            </a:r>
            <a:r>
              <a:rPr lang="en-US" dirty="0" smtClean="0"/>
              <a:t>for meteorology data.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3" t="41454" r="28252" b="26930"/>
          <a:stretch/>
        </p:blipFill>
        <p:spPr>
          <a:xfrm>
            <a:off x="1187624" y="1484784"/>
            <a:ext cx="6874532" cy="293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4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ECMWF Storage Landscape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53136"/>
            <a:ext cx="8229600" cy="1800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Data are cached in disk drives</a:t>
            </a:r>
            <a:r>
              <a:rPr lang="en-US" dirty="0" smtClean="0"/>
              <a:t>. (New, recent, hot data)</a:t>
            </a:r>
            <a:endParaRPr lang="en-US" dirty="0" smtClean="0"/>
          </a:p>
          <a:p>
            <a:r>
              <a:rPr lang="en-US" dirty="0" smtClean="0"/>
              <a:t>Each file </a:t>
            </a:r>
            <a:r>
              <a:rPr lang="en-US" b="1" i="1" dirty="0" smtClean="0"/>
              <a:t>eventually</a:t>
            </a:r>
            <a:r>
              <a:rPr lang="en-US" dirty="0" smtClean="0"/>
              <a:t> has a primary copy in </a:t>
            </a:r>
            <a:r>
              <a:rPr lang="en-US" dirty="0" smtClean="0"/>
              <a:t>tape.</a:t>
            </a:r>
            <a:endParaRPr lang="en-US" dirty="0" smtClean="0"/>
          </a:p>
          <a:p>
            <a:r>
              <a:rPr lang="en-US" dirty="0" smtClean="0"/>
              <a:t>Important files have off site backup. </a:t>
            </a:r>
            <a:endParaRPr lang="en-US" dirty="0"/>
          </a:p>
        </p:txBody>
      </p:sp>
      <p:pic>
        <p:nvPicPr>
          <p:cNvPr id="4" name="Picture 3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3" t="41454" r="28252" b="26930"/>
          <a:stretch/>
        </p:blipFill>
        <p:spPr>
          <a:xfrm>
            <a:off x="1187624" y="1484784"/>
            <a:ext cx="6874532" cy="293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34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Trace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4437112"/>
            <a:ext cx="8229600" cy="207062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ECFS/HPSS database snapshot of 2014/09</a:t>
            </a:r>
          </a:p>
          <a:p>
            <a:r>
              <a:rPr lang="en-US" dirty="0" smtClean="0"/>
              <a:t>ECFS access trace: 2012/01-2014/05</a:t>
            </a:r>
          </a:p>
          <a:p>
            <a:r>
              <a:rPr lang="en-US" dirty="0" smtClean="0"/>
              <a:t>MARS/HPSS database snapshot of 2014/09</a:t>
            </a:r>
          </a:p>
          <a:p>
            <a:r>
              <a:rPr lang="en-US" dirty="0" smtClean="0"/>
              <a:t>MARS feedback logs: 2010/01-2013/12</a:t>
            </a:r>
          </a:p>
          <a:p>
            <a:r>
              <a:rPr lang="en-US" dirty="0" smtClean="0"/>
              <a:t>HPSS </a:t>
            </a:r>
            <a:r>
              <a:rPr lang="en-US" dirty="0" smtClean="0"/>
              <a:t>logs/robot </a:t>
            </a:r>
            <a:r>
              <a:rPr lang="en-US" dirty="0" smtClean="0"/>
              <a:t>mount logs: 2012/01-2013-12</a:t>
            </a:r>
            <a:endParaRPr lang="en-US" dirty="0"/>
          </a:p>
        </p:txBody>
      </p:sp>
      <p:pic>
        <p:nvPicPr>
          <p:cNvPr id="5" name="Picture 4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3" t="41454" r="28252" b="26930"/>
          <a:stretch/>
        </p:blipFill>
        <p:spPr>
          <a:xfrm>
            <a:off x="1187624" y="1484784"/>
            <a:ext cx="6874532" cy="293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4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ECFS: General-Purpose </a:t>
            </a:r>
            <a:r>
              <a:rPr lang="en-US" dirty="0"/>
              <a:t>Archive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 PUT, GET, DELETE, RENAME on full files.</a:t>
            </a:r>
          </a:p>
          <a:p>
            <a:r>
              <a:rPr lang="en-US" dirty="0" smtClean="0"/>
              <a:t>14.8PB of primary data.</a:t>
            </a:r>
          </a:p>
          <a:p>
            <a:r>
              <a:rPr lang="en-US" dirty="0" smtClean="0"/>
              <a:t>137.5 million files and 5.5 million directories.</a:t>
            </a:r>
          </a:p>
          <a:p>
            <a:r>
              <a:rPr lang="en-US" b="1" i="1" dirty="0" smtClean="0"/>
              <a:t>0.34PB disk cache </a:t>
            </a:r>
            <a:r>
              <a:rPr lang="en-US" dirty="0" smtClean="0"/>
              <a:t>(disk/tape ratio: 1:43)</a:t>
            </a:r>
          </a:p>
          <a:p>
            <a:pPr lvl="1"/>
            <a:r>
              <a:rPr lang="en-US" dirty="0" smtClean="0"/>
              <a:t>Cache categorized by file size.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82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ECFS Content Characterization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37112"/>
            <a:ext cx="8229600" cy="1689051"/>
          </a:xfrm>
        </p:spPr>
        <p:txBody>
          <a:bodyPr>
            <a:normAutofit/>
          </a:bodyPr>
          <a:lstStyle/>
          <a:p>
            <a:r>
              <a:rPr lang="en-US" dirty="0" smtClean="0"/>
              <a:t>Based on HPSS snapshot – 2014/09</a:t>
            </a:r>
          </a:p>
          <a:p>
            <a:pPr lvl="1"/>
            <a:r>
              <a:rPr lang="en-US" dirty="0" smtClean="0"/>
              <a:t>Only 26.3% of files were read from tapes for more than one time.</a:t>
            </a:r>
            <a:endParaRPr lang="en-US" dirty="0"/>
          </a:p>
        </p:txBody>
      </p:sp>
      <p:pic>
        <p:nvPicPr>
          <p:cNvPr id="5" name="Picture 4" descr="https://www.usenix.org/sites/default/files/conference/protected-files/fast15_slides_grawinkel.pdf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66" t="50000" r="41262" b="26127"/>
          <a:stretch/>
        </p:blipFill>
        <p:spPr>
          <a:xfrm>
            <a:off x="899592" y="1772816"/>
            <a:ext cx="4613836" cy="1944216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755576" y="1988840"/>
            <a:ext cx="4896544" cy="504056"/>
          </a:xfrm>
          <a:prstGeom prst="roundRect">
            <a:avLst/>
          </a:prstGeom>
          <a:solidFill>
            <a:srgbClr val="4F81BD">
              <a:alpha val="30196"/>
            </a:srgb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40152" y="1700808"/>
            <a:ext cx="3013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Always keeps a copy in cache.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1"/>
            <a:endCxn id="4" idx="3"/>
          </p:cNvCxnSpPr>
          <p:nvPr/>
        </p:nvCxnSpPr>
        <p:spPr>
          <a:xfrm flipH="1">
            <a:off x="5652120" y="1885474"/>
            <a:ext cx="288032" cy="35539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92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2967</TotalTime>
  <Words>745</Words>
  <Application>Microsoft Office PowerPoint</Application>
  <PresentationFormat>On-screen Show (4:3)</PresentationFormat>
  <Paragraphs>114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佈景主題</vt:lpstr>
      <vt:lpstr>Analysis of the ECMWF Storage Landscape</vt:lpstr>
      <vt:lpstr>Outline</vt:lpstr>
      <vt:lpstr>European Center for Medium-Range Weather Forecasts</vt:lpstr>
      <vt:lpstr>Motivation</vt:lpstr>
      <vt:lpstr>ECMWF Storage Landscape</vt:lpstr>
      <vt:lpstr>ECMWF Storage Landscape</vt:lpstr>
      <vt:lpstr>Available Trace Logs</vt:lpstr>
      <vt:lpstr>ECFS: General-Purpose Archive</vt:lpstr>
      <vt:lpstr>ECFS Content Characterization</vt:lpstr>
      <vt:lpstr>ECFS Content Characterization</vt:lpstr>
      <vt:lpstr>ECFS Workload Characterization</vt:lpstr>
      <vt:lpstr>ECFS Workload Characterization</vt:lpstr>
      <vt:lpstr>ECFS User Sessions</vt:lpstr>
      <vt:lpstr>Impact of Cache Sizes</vt:lpstr>
      <vt:lpstr>Combined or Dedicated Cache?</vt:lpstr>
      <vt:lpstr>MARS: Meteorological Archival and Retrieval System</vt:lpstr>
      <vt:lpstr>MARS Content Characterization</vt:lpstr>
      <vt:lpstr>MARS Workload Characterization</vt:lpstr>
      <vt:lpstr>Totals Over Observed Timeframe</vt:lpstr>
      <vt:lpstr>Tape Mount Logs</vt:lpstr>
      <vt:lpstr>Tape Usage</vt:lpstr>
      <vt:lpstr>Tape Reloads and Remounts</vt:lpstr>
      <vt:lpstr>Improve Tape (Re)Load?</vt:lpstr>
      <vt:lpstr>Lessons Learned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the ECMWF Storage Landscape</dc:title>
  <dc:creator>rhli</dc:creator>
  <cp:lastModifiedBy>rhli</cp:lastModifiedBy>
  <cp:revision>44</cp:revision>
  <dcterms:created xsi:type="dcterms:W3CDTF">2015-05-16T02:04:47Z</dcterms:created>
  <dcterms:modified xsi:type="dcterms:W3CDTF">2015-05-18T07:50:03Z</dcterms:modified>
</cp:coreProperties>
</file>

<file path=docProps/thumbnail.jpeg>
</file>